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8" r:id="rId2"/>
    <p:sldId id="269" r:id="rId3"/>
    <p:sldId id="270" r:id="rId4"/>
    <p:sldId id="271" r:id="rId5"/>
    <p:sldId id="282" r:id="rId6"/>
    <p:sldId id="272" r:id="rId7"/>
    <p:sldId id="273" r:id="rId8"/>
    <p:sldId id="287" r:id="rId9"/>
    <p:sldId id="274" r:id="rId10"/>
    <p:sldId id="285" r:id="rId11"/>
    <p:sldId id="288" r:id="rId12"/>
    <p:sldId id="286" r:id="rId13"/>
    <p:sldId id="275" r:id="rId14"/>
    <p:sldId id="276" r:id="rId15"/>
    <p:sldId id="283" r:id="rId16"/>
    <p:sldId id="284" r:id="rId17"/>
  </p:sldIdLst>
  <p:sldSz cx="9144000" cy="6858000" type="screen4x3"/>
  <p:notesSz cx="6858000" cy="9144000"/>
  <p:embeddedFontLst>
    <p:embeddedFont>
      <p:font typeface="Arial Black" panose="020B0A04020102090204" pitchFamily="34" charset="0"/>
      <p:bold r:id="rId18"/>
      <p:italic r:id="rId19"/>
    </p:embeddedFont>
    <p:embeddedFont>
      <p:font typeface="MaidenWord" panose="00000400000000000000" pitchFamily="2" charset="0"/>
      <p:regular r:id="rId20"/>
    </p:embeddedFont>
    <p:embeddedFont>
      <p:font typeface="Mitzvah" pitchFamily="2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9B6414"/>
    <a:srgbClr val="B67D16"/>
    <a:srgbClr val="CC3300"/>
    <a:srgbClr val="996600"/>
    <a:srgbClr val="EAD536"/>
    <a:srgbClr val="BC921A"/>
    <a:srgbClr val="993300"/>
    <a:srgbClr val="7A0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311" autoAdjust="0"/>
  </p:normalViewPr>
  <p:slideViewPr>
    <p:cSldViewPr snapToGrid="0">
      <p:cViewPr>
        <p:scale>
          <a:sx n="61" d="100"/>
          <a:sy n="61" d="100"/>
        </p:scale>
        <p:origin x="1382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0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5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8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8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4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8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6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6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2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FEEE1-9A8B-41A4-A0AC-A6728E83198B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09005" y="68237"/>
            <a:ext cx="8107197" cy="6789763"/>
            <a:chOff x="409005" y="68237"/>
            <a:chExt cx="8107197" cy="7024295"/>
          </a:xfrm>
          <a:effectLst>
            <a:outerShdw blurRad="152400" dist="381000" dir="2700000" algn="tl" rotWithShape="0">
              <a:prstClr val="black">
                <a:alpha val="25000"/>
              </a:prstClr>
            </a:outerShdw>
          </a:effectLst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072" b="14476" l="17434" r="2245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7" t="522" r="76922" b="83973"/>
            <a:stretch/>
          </p:blipFill>
          <p:spPr>
            <a:xfrm>
              <a:off x="7084594" y="293706"/>
              <a:ext cx="831855" cy="127275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6877444" y="5964086"/>
              <a:ext cx="1039005" cy="932955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072" b="14476" l="17434" r="2245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7" t="522" r="76922" b="83973"/>
            <a:stretch/>
          </p:blipFill>
          <p:spPr>
            <a:xfrm>
              <a:off x="1199495" y="68237"/>
              <a:ext cx="842247" cy="1173708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5" t="14708" r="8000" b="15108"/>
            <a:stretch/>
          </p:blipFill>
          <p:spPr>
            <a:xfrm>
              <a:off x="409005" y="773946"/>
              <a:ext cx="8107197" cy="5497859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739036" y="5796339"/>
              <a:ext cx="2041742" cy="1296193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6221307" y="5837484"/>
              <a:ext cx="2210364" cy="22352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769489" y="2133428"/>
            <a:ext cx="3497190" cy="1569660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  <a:scene3d>
              <a:camera prst="orthographicFront"/>
              <a:lightRig rig="threePt" dir="t"/>
            </a:scene3d>
            <a:sp3d extrusionH="171450" contourW="12700">
              <a:extrusionClr>
                <a:schemeClr val="bg2"/>
              </a:extrusionClr>
              <a:contourClr>
                <a:srgbClr val="996600"/>
              </a:contourClr>
            </a:sp3d>
          </a:bodyPr>
          <a:lstStyle/>
          <a:p>
            <a:pPr algn="ctr"/>
            <a:r>
              <a:rPr lang="en-US" sz="8000" b="1" dirty="0" smtClean="0">
                <a:ln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54000">
                    <a:srgbClr val="996600">
                      <a:alpha val="50000"/>
                    </a:srgbClr>
                  </a:glow>
                  <a:reflection blurRad="6350" stA="55000" endA="50" endPos="85000" dir="5400000" sy="-100000" algn="bl" rotWithShape="0"/>
                </a:effectLst>
                <a:latin typeface="Mitzvah" pitchFamily="2" charset="0"/>
              </a:rPr>
              <a:t>1 Kings</a:t>
            </a:r>
            <a:endParaRPr lang="en-US" sz="8000" b="1" dirty="0">
              <a:ln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54000">
                  <a:srgbClr val="996600">
                    <a:alpha val="50000"/>
                  </a:srgbClr>
                </a:glow>
                <a:reflection blurRad="6350" stA="55000" endA="50" endPos="85000" dir="5400000" sy="-100000" algn="bl" rotWithShape="0"/>
              </a:effectLst>
              <a:latin typeface="Mitzva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0885" y="3843699"/>
            <a:ext cx="359272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71450" contourW="12700">
              <a:extrusionClr>
                <a:schemeClr val="bg2"/>
              </a:extrusionClr>
              <a:contourClr>
                <a:srgbClr val="996600"/>
              </a:contourClr>
            </a:sp3d>
          </a:bodyPr>
          <a:lstStyle/>
          <a:p>
            <a:pPr algn="ctr"/>
            <a:r>
              <a:rPr lang="en-US" sz="6600" b="1" dirty="0" smtClean="0">
                <a:ln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54000">
                    <a:srgbClr val="996600">
                      <a:alpha val="50000"/>
                    </a:srgbClr>
                  </a:glow>
                  <a:reflection blurRad="6350" stA="55000" endA="50" endPos="85000" dir="5400000" sy="-100000" algn="bl" rotWithShape="0"/>
                </a:effectLst>
                <a:latin typeface="Mitzvah" pitchFamily="2" charset="0"/>
              </a:rPr>
              <a:t>19-20</a:t>
            </a:r>
            <a:endParaRPr lang="en-US" sz="6600" b="1" dirty="0">
              <a:ln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54000">
                  <a:srgbClr val="996600">
                    <a:alpha val="50000"/>
                  </a:srgbClr>
                </a:glow>
                <a:reflection blurRad="6350" stA="55000" endA="50" endPos="85000" dir="5400000" sy="-100000" algn="bl" rotWithShape="0"/>
              </a:effectLst>
              <a:latin typeface="Mitzvah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2540000" y="502025"/>
            <a:ext cx="42559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aidenWord" panose="00000400000000000000" pitchFamily="2" charset="0"/>
              </a:rPr>
              <a:t>A free CD of this message will be available immediately following the service</a:t>
            </a:r>
            <a:endParaRPr lang="en-US" sz="2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aidenWord" panose="000004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2753" y="5587674"/>
            <a:ext cx="4255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aidenWord" panose="00000400000000000000" pitchFamily="2" charset="0"/>
              </a:rPr>
              <a:t>A podcast will also be available later this week at calvaryokc.com</a:t>
            </a:r>
            <a:endParaRPr lang="en-US" sz="2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aidenWor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19-20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/>
          <a:srcRect l="37190" t="20395" r="24033" b="26115"/>
          <a:stretch/>
        </p:blipFill>
        <p:spPr>
          <a:xfrm rot="300000">
            <a:off x="1347461" y="164690"/>
            <a:ext cx="7091720" cy="5502584"/>
          </a:xfrm>
          <a:prstGeom prst="rect">
            <a:avLst/>
          </a:prstGeom>
          <a:effectLst>
            <a:outerShdw blurRad="88900" dist="254000" dir="2700000" algn="tl" rotWithShape="0">
              <a:prstClr val="black">
                <a:alpha val="30000"/>
              </a:prstClr>
            </a:outerShdw>
            <a:softEdge rad="127000"/>
          </a:effectLst>
        </p:spPr>
      </p:pic>
      <p:sp>
        <p:nvSpPr>
          <p:cNvPr id="5" name="Freeform 4"/>
          <p:cNvSpPr/>
          <p:nvPr/>
        </p:nvSpPr>
        <p:spPr>
          <a:xfrm>
            <a:off x="4678532" y="790113"/>
            <a:ext cx="603682" cy="1393794"/>
          </a:xfrm>
          <a:custGeom>
            <a:avLst/>
            <a:gdLst>
              <a:gd name="connsiteX0" fmla="*/ 603682 w 603682"/>
              <a:gd name="connsiteY0" fmla="*/ 0 h 1393794"/>
              <a:gd name="connsiteX1" fmla="*/ 488272 w 603682"/>
              <a:gd name="connsiteY1" fmla="*/ 195308 h 1393794"/>
              <a:gd name="connsiteX2" fmla="*/ 470517 w 603682"/>
              <a:gd name="connsiteY2" fmla="*/ 248574 h 1393794"/>
              <a:gd name="connsiteX3" fmla="*/ 426128 w 603682"/>
              <a:gd name="connsiteY3" fmla="*/ 346229 h 1393794"/>
              <a:gd name="connsiteX4" fmla="*/ 355107 w 603682"/>
              <a:gd name="connsiteY4" fmla="*/ 506027 h 1393794"/>
              <a:gd name="connsiteX5" fmla="*/ 319596 w 603682"/>
              <a:gd name="connsiteY5" fmla="*/ 559293 h 1393794"/>
              <a:gd name="connsiteX6" fmla="*/ 284085 w 603682"/>
              <a:gd name="connsiteY6" fmla="*/ 656947 h 1393794"/>
              <a:gd name="connsiteX7" fmla="*/ 159798 w 603682"/>
              <a:gd name="connsiteY7" fmla="*/ 763479 h 1393794"/>
              <a:gd name="connsiteX8" fmla="*/ 133165 w 603682"/>
              <a:gd name="connsiteY8" fmla="*/ 852256 h 1393794"/>
              <a:gd name="connsiteX9" fmla="*/ 62144 w 603682"/>
              <a:gd name="connsiteY9" fmla="*/ 932155 h 1393794"/>
              <a:gd name="connsiteX10" fmla="*/ 71021 w 603682"/>
              <a:gd name="connsiteY10" fmla="*/ 994299 h 1393794"/>
              <a:gd name="connsiteX11" fmla="*/ 26633 w 603682"/>
              <a:gd name="connsiteY11" fmla="*/ 1145219 h 1393794"/>
              <a:gd name="connsiteX12" fmla="*/ 0 w 603682"/>
              <a:gd name="connsiteY12" fmla="*/ 1287262 h 1393794"/>
              <a:gd name="connsiteX13" fmla="*/ 142043 w 603682"/>
              <a:gd name="connsiteY13" fmla="*/ 1393794 h 1393794"/>
              <a:gd name="connsiteX14" fmla="*/ 142043 w 603682"/>
              <a:gd name="connsiteY14" fmla="*/ 1393794 h 139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3682" h="1393794">
                <a:moveTo>
                  <a:pt x="603682" y="0"/>
                </a:moveTo>
                <a:lnTo>
                  <a:pt x="488272" y="195308"/>
                </a:lnTo>
                <a:lnTo>
                  <a:pt x="470517" y="248574"/>
                </a:lnTo>
                <a:lnTo>
                  <a:pt x="426128" y="346229"/>
                </a:lnTo>
                <a:lnTo>
                  <a:pt x="355107" y="506027"/>
                </a:lnTo>
                <a:lnTo>
                  <a:pt x="319596" y="559293"/>
                </a:lnTo>
                <a:lnTo>
                  <a:pt x="284085" y="656947"/>
                </a:lnTo>
                <a:lnTo>
                  <a:pt x="159798" y="763479"/>
                </a:lnTo>
                <a:lnTo>
                  <a:pt x="133165" y="852256"/>
                </a:lnTo>
                <a:lnTo>
                  <a:pt x="62144" y="932155"/>
                </a:lnTo>
                <a:lnTo>
                  <a:pt x="71021" y="994299"/>
                </a:lnTo>
                <a:lnTo>
                  <a:pt x="26633" y="1145219"/>
                </a:lnTo>
                <a:lnTo>
                  <a:pt x="0" y="1287262"/>
                </a:lnTo>
                <a:lnTo>
                  <a:pt x="142043" y="1393794"/>
                </a:lnTo>
                <a:lnTo>
                  <a:pt x="142043" y="1393794"/>
                </a:lnTo>
              </a:path>
            </a:pathLst>
          </a:custGeom>
          <a:noFill/>
          <a:ln w="28575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232210" y="702993"/>
            <a:ext cx="2086430" cy="542811"/>
            <a:chOff x="5700132" y="2841702"/>
            <a:chExt cx="2086430" cy="542811"/>
          </a:xfrm>
        </p:grpSpPr>
        <p:sp>
          <p:nvSpPr>
            <p:cNvPr id="27" name="Oval 26"/>
            <p:cNvSpPr/>
            <p:nvPr/>
          </p:nvSpPr>
          <p:spPr>
            <a:xfrm>
              <a:off x="5700132" y="2841702"/>
              <a:ext cx="102119" cy="1021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29161" y="2922848"/>
              <a:ext cx="20574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90204" pitchFamily="34" charset="0"/>
                </a:rPr>
                <a:t>Mt. Carmel</a:t>
              </a:r>
            </a:p>
          </p:txBody>
        </p:sp>
      </p:grpSp>
      <p:sp>
        <p:nvSpPr>
          <p:cNvPr id="6" name="Freeform 5"/>
          <p:cNvSpPr/>
          <p:nvPr/>
        </p:nvSpPr>
        <p:spPr>
          <a:xfrm>
            <a:off x="3799643" y="2183907"/>
            <a:ext cx="1296140" cy="2982897"/>
          </a:xfrm>
          <a:custGeom>
            <a:avLst/>
            <a:gdLst>
              <a:gd name="connsiteX0" fmla="*/ 985421 w 1296140"/>
              <a:gd name="connsiteY0" fmla="*/ 0 h 2982897"/>
              <a:gd name="connsiteX1" fmla="*/ 1171852 w 1296140"/>
              <a:gd name="connsiteY1" fmla="*/ 230819 h 2982897"/>
              <a:gd name="connsiteX2" fmla="*/ 1296140 w 1296140"/>
              <a:gd name="connsiteY2" fmla="*/ 417250 h 2982897"/>
              <a:gd name="connsiteX3" fmla="*/ 1260629 w 1296140"/>
              <a:gd name="connsiteY3" fmla="*/ 541538 h 2982897"/>
              <a:gd name="connsiteX4" fmla="*/ 1216240 w 1296140"/>
              <a:gd name="connsiteY4" fmla="*/ 754602 h 2982897"/>
              <a:gd name="connsiteX5" fmla="*/ 1109708 w 1296140"/>
              <a:gd name="connsiteY5" fmla="*/ 1029810 h 2982897"/>
              <a:gd name="connsiteX6" fmla="*/ 1020932 w 1296140"/>
              <a:gd name="connsiteY6" fmla="*/ 1189608 h 2982897"/>
              <a:gd name="connsiteX7" fmla="*/ 994299 w 1296140"/>
              <a:gd name="connsiteY7" fmla="*/ 1331650 h 2982897"/>
              <a:gd name="connsiteX8" fmla="*/ 887767 w 1296140"/>
              <a:gd name="connsiteY8" fmla="*/ 1500326 h 2982897"/>
              <a:gd name="connsiteX9" fmla="*/ 798990 w 1296140"/>
              <a:gd name="connsiteY9" fmla="*/ 1624613 h 2982897"/>
              <a:gd name="connsiteX10" fmla="*/ 665825 w 1296140"/>
              <a:gd name="connsiteY10" fmla="*/ 1740023 h 2982897"/>
              <a:gd name="connsiteX11" fmla="*/ 585926 w 1296140"/>
              <a:gd name="connsiteY11" fmla="*/ 1953087 h 2982897"/>
              <a:gd name="connsiteX12" fmla="*/ 497149 w 1296140"/>
              <a:gd name="connsiteY12" fmla="*/ 2121763 h 2982897"/>
              <a:gd name="connsiteX13" fmla="*/ 426128 w 1296140"/>
              <a:gd name="connsiteY13" fmla="*/ 2370338 h 2982897"/>
              <a:gd name="connsiteX14" fmla="*/ 266330 w 1296140"/>
              <a:gd name="connsiteY14" fmla="*/ 2547891 h 2982897"/>
              <a:gd name="connsiteX15" fmla="*/ 221941 w 1296140"/>
              <a:gd name="connsiteY15" fmla="*/ 2716567 h 2982897"/>
              <a:gd name="connsiteX16" fmla="*/ 88776 w 1296140"/>
              <a:gd name="connsiteY16" fmla="*/ 2787588 h 2982897"/>
              <a:gd name="connsiteX17" fmla="*/ 0 w 1296140"/>
              <a:gd name="connsiteY17" fmla="*/ 2982897 h 2982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96140" h="2982897">
                <a:moveTo>
                  <a:pt x="985421" y="0"/>
                </a:moveTo>
                <a:lnTo>
                  <a:pt x="1171852" y="230819"/>
                </a:lnTo>
                <a:lnTo>
                  <a:pt x="1296140" y="417250"/>
                </a:lnTo>
                <a:lnTo>
                  <a:pt x="1260629" y="541538"/>
                </a:lnTo>
                <a:lnTo>
                  <a:pt x="1216240" y="754602"/>
                </a:lnTo>
                <a:lnTo>
                  <a:pt x="1109708" y="1029810"/>
                </a:lnTo>
                <a:lnTo>
                  <a:pt x="1020932" y="1189608"/>
                </a:lnTo>
                <a:lnTo>
                  <a:pt x="994299" y="1331650"/>
                </a:lnTo>
                <a:lnTo>
                  <a:pt x="887767" y="1500326"/>
                </a:lnTo>
                <a:lnTo>
                  <a:pt x="798990" y="1624613"/>
                </a:lnTo>
                <a:lnTo>
                  <a:pt x="665825" y="1740023"/>
                </a:lnTo>
                <a:lnTo>
                  <a:pt x="585926" y="1953087"/>
                </a:lnTo>
                <a:lnTo>
                  <a:pt x="497149" y="2121763"/>
                </a:lnTo>
                <a:lnTo>
                  <a:pt x="426128" y="2370338"/>
                </a:lnTo>
                <a:lnTo>
                  <a:pt x="266330" y="2547891"/>
                </a:lnTo>
                <a:lnTo>
                  <a:pt x="221941" y="2716567"/>
                </a:lnTo>
                <a:lnTo>
                  <a:pt x="88776" y="2787588"/>
                </a:lnTo>
                <a:lnTo>
                  <a:pt x="0" y="2982897"/>
                </a:lnTo>
              </a:path>
            </a:pathLst>
          </a:custGeom>
          <a:noFill/>
          <a:ln w="28575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643021" y="3293616"/>
            <a:ext cx="213064" cy="1251751"/>
          </a:xfrm>
          <a:custGeom>
            <a:avLst/>
            <a:gdLst>
              <a:gd name="connsiteX0" fmla="*/ 213064 w 213064"/>
              <a:gd name="connsiteY0" fmla="*/ 0 h 1251751"/>
              <a:gd name="connsiteX1" fmla="*/ 204187 w 213064"/>
              <a:gd name="connsiteY1" fmla="*/ 248574 h 1251751"/>
              <a:gd name="connsiteX2" fmla="*/ 195309 w 213064"/>
              <a:gd name="connsiteY2" fmla="*/ 452761 h 1251751"/>
              <a:gd name="connsiteX3" fmla="*/ 186431 w 213064"/>
              <a:gd name="connsiteY3" fmla="*/ 577048 h 1251751"/>
              <a:gd name="connsiteX4" fmla="*/ 133165 w 213064"/>
              <a:gd name="connsiteY4" fmla="*/ 763479 h 1251751"/>
              <a:gd name="connsiteX5" fmla="*/ 97655 w 213064"/>
              <a:gd name="connsiteY5" fmla="*/ 941033 h 1251751"/>
              <a:gd name="connsiteX6" fmla="*/ 62144 w 213064"/>
              <a:gd name="connsiteY6" fmla="*/ 1020932 h 1251751"/>
              <a:gd name="connsiteX7" fmla="*/ 0 w 213064"/>
              <a:gd name="connsiteY7" fmla="*/ 1127464 h 1251751"/>
              <a:gd name="connsiteX8" fmla="*/ 8878 w 213064"/>
              <a:gd name="connsiteY8" fmla="*/ 1251751 h 12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064" h="1251751">
                <a:moveTo>
                  <a:pt x="213064" y="0"/>
                </a:moveTo>
                <a:lnTo>
                  <a:pt x="204187" y="248574"/>
                </a:lnTo>
                <a:lnTo>
                  <a:pt x="195309" y="452761"/>
                </a:lnTo>
                <a:lnTo>
                  <a:pt x="186431" y="577048"/>
                </a:lnTo>
                <a:lnTo>
                  <a:pt x="133165" y="763479"/>
                </a:lnTo>
                <a:lnTo>
                  <a:pt x="97655" y="941033"/>
                </a:lnTo>
                <a:lnTo>
                  <a:pt x="62144" y="1020932"/>
                </a:lnTo>
                <a:lnTo>
                  <a:pt x="0" y="1127464"/>
                </a:lnTo>
                <a:lnTo>
                  <a:pt x="8878" y="1251751"/>
                </a:lnTo>
              </a:path>
            </a:pathLst>
          </a:custGeom>
          <a:noFill/>
          <a:ln w="28575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4677554" y="4522968"/>
            <a:ext cx="2086430" cy="542811"/>
            <a:chOff x="5700132" y="2841702"/>
            <a:chExt cx="2086430" cy="542811"/>
          </a:xfrm>
        </p:grpSpPr>
        <p:sp>
          <p:nvSpPr>
            <p:cNvPr id="35" name="Oval 34"/>
            <p:cNvSpPr/>
            <p:nvPr/>
          </p:nvSpPr>
          <p:spPr>
            <a:xfrm>
              <a:off x="5700132" y="2841702"/>
              <a:ext cx="102119" cy="1021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729161" y="2922848"/>
              <a:ext cx="20574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90204" pitchFamily="34" charset="0"/>
                </a:rPr>
                <a:t>Mt. </a:t>
              </a:r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90204" pitchFamily="34" charset="0"/>
                </a:rPr>
                <a:t>Horeb?</a:t>
              </a:r>
              <a:endPara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43929" y="4622258"/>
            <a:ext cx="2057401" cy="544756"/>
            <a:chOff x="3900355" y="2399065"/>
            <a:chExt cx="2057401" cy="544756"/>
          </a:xfrm>
        </p:grpSpPr>
        <p:sp>
          <p:nvSpPr>
            <p:cNvPr id="39" name="Oval 38"/>
            <p:cNvSpPr/>
            <p:nvPr/>
          </p:nvSpPr>
          <p:spPr>
            <a:xfrm>
              <a:off x="5700132" y="2841702"/>
              <a:ext cx="102119" cy="1021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900355" y="2399065"/>
              <a:ext cx="20574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90204" pitchFamily="34" charset="0"/>
                </a:rPr>
                <a:t>Mt. </a:t>
              </a:r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90204" pitchFamily="34" charset="0"/>
                </a:rPr>
                <a:t>Horeb?</a:t>
              </a:r>
              <a:endPara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745417" y="1753282"/>
            <a:ext cx="2059796" cy="500370"/>
            <a:chOff x="5700132" y="2443451"/>
            <a:chExt cx="2059796" cy="500370"/>
          </a:xfrm>
        </p:grpSpPr>
        <p:sp>
          <p:nvSpPr>
            <p:cNvPr id="31" name="Oval 30"/>
            <p:cNvSpPr/>
            <p:nvPr/>
          </p:nvSpPr>
          <p:spPr>
            <a:xfrm>
              <a:off x="5700132" y="2841702"/>
              <a:ext cx="102119" cy="1021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702527" y="2443451"/>
              <a:ext cx="20574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90204" pitchFamily="34" charset="0"/>
                </a:rPr>
                <a:t>Beersheba</a:t>
              </a:r>
              <a:endPara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2236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literally,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cave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(Ex. 33)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19-20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268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19-20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632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Still small voice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literally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voice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gentle silence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19-20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72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19-20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11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Luke. 4:13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when the devil had ended every temptation, he departed from Him until an opportune time.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19-20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1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19-20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53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lxx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“as sure as I'm Jezebel and you're Elijah”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19-20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399622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19-20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05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nepesh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soul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19-20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25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1"/>
          <a:srcRect l="37916" t="25556" r="25416" b="25555"/>
          <a:stretch/>
        </p:blipFill>
        <p:spPr>
          <a:xfrm rot="314139">
            <a:off x="1387873" y="609555"/>
            <a:ext cx="6705600" cy="5029200"/>
          </a:xfrm>
          <a:prstGeom prst="rect">
            <a:avLst/>
          </a:prstGeom>
          <a:effectLst>
            <a:outerShdw blurRad="88900" dist="254000" dir="2700000" algn="tl" rotWithShape="0">
              <a:prstClr val="black">
                <a:alpha val="30000"/>
              </a:prstClr>
            </a:outerShdw>
            <a:softEdge rad="127000"/>
          </a:effectLst>
        </p:spPr>
      </p:pic>
      <p:sp>
        <p:nvSpPr>
          <p:cNvPr id="3" name="Freeform 2"/>
          <p:cNvSpPr/>
          <p:nvPr/>
        </p:nvSpPr>
        <p:spPr>
          <a:xfrm>
            <a:off x="5271911" y="1738489"/>
            <a:ext cx="925689" cy="3228622"/>
          </a:xfrm>
          <a:custGeom>
            <a:avLst/>
            <a:gdLst>
              <a:gd name="connsiteX0" fmla="*/ 925689 w 925689"/>
              <a:gd name="connsiteY0" fmla="*/ 0 h 3228622"/>
              <a:gd name="connsiteX1" fmla="*/ 857956 w 925689"/>
              <a:gd name="connsiteY1" fmla="*/ 180622 h 3228622"/>
              <a:gd name="connsiteX2" fmla="*/ 767645 w 925689"/>
              <a:gd name="connsiteY2" fmla="*/ 383822 h 3228622"/>
              <a:gd name="connsiteX3" fmla="*/ 711200 w 925689"/>
              <a:gd name="connsiteY3" fmla="*/ 666044 h 3228622"/>
              <a:gd name="connsiteX4" fmla="*/ 654756 w 925689"/>
              <a:gd name="connsiteY4" fmla="*/ 936978 h 3228622"/>
              <a:gd name="connsiteX5" fmla="*/ 541867 w 925689"/>
              <a:gd name="connsiteY5" fmla="*/ 1196622 h 3228622"/>
              <a:gd name="connsiteX6" fmla="*/ 406400 w 925689"/>
              <a:gd name="connsiteY6" fmla="*/ 1636889 h 3228622"/>
              <a:gd name="connsiteX7" fmla="*/ 282222 w 925689"/>
              <a:gd name="connsiteY7" fmla="*/ 1896533 h 3228622"/>
              <a:gd name="connsiteX8" fmla="*/ 135467 w 925689"/>
              <a:gd name="connsiteY8" fmla="*/ 2223911 h 3228622"/>
              <a:gd name="connsiteX9" fmla="*/ 90311 w 925689"/>
              <a:gd name="connsiteY9" fmla="*/ 2472267 h 3228622"/>
              <a:gd name="connsiteX10" fmla="*/ 0 w 925689"/>
              <a:gd name="connsiteY10" fmla="*/ 2833511 h 3228622"/>
              <a:gd name="connsiteX11" fmla="*/ 293511 w 925689"/>
              <a:gd name="connsiteY11" fmla="*/ 2991555 h 3228622"/>
              <a:gd name="connsiteX12" fmla="*/ 417689 w 925689"/>
              <a:gd name="connsiteY12" fmla="*/ 3081867 h 3228622"/>
              <a:gd name="connsiteX13" fmla="*/ 508000 w 925689"/>
              <a:gd name="connsiteY13" fmla="*/ 3228622 h 3228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5689" h="3228622">
                <a:moveTo>
                  <a:pt x="925689" y="0"/>
                </a:moveTo>
                <a:lnTo>
                  <a:pt x="857956" y="180622"/>
                </a:lnTo>
                <a:lnTo>
                  <a:pt x="767645" y="383822"/>
                </a:lnTo>
                <a:lnTo>
                  <a:pt x="711200" y="666044"/>
                </a:lnTo>
                <a:lnTo>
                  <a:pt x="654756" y="936978"/>
                </a:lnTo>
                <a:lnTo>
                  <a:pt x="541867" y="1196622"/>
                </a:lnTo>
                <a:lnTo>
                  <a:pt x="406400" y="1636889"/>
                </a:lnTo>
                <a:lnTo>
                  <a:pt x="282222" y="1896533"/>
                </a:lnTo>
                <a:lnTo>
                  <a:pt x="135467" y="2223911"/>
                </a:lnTo>
                <a:lnTo>
                  <a:pt x="90311" y="2472267"/>
                </a:lnTo>
                <a:lnTo>
                  <a:pt x="0" y="2833511"/>
                </a:lnTo>
                <a:lnTo>
                  <a:pt x="293511" y="2991555"/>
                </a:lnTo>
                <a:lnTo>
                  <a:pt x="417689" y="3081867"/>
                </a:lnTo>
                <a:lnTo>
                  <a:pt x="508000" y="3228622"/>
                </a:lnTo>
              </a:path>
            </a:pathLst>
          </a:custGeom>
          <a:noFill/>
          <a:ln w="28575">
            <a:solidFill>
              <a:srgbClr val="FFFF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562599" y="1261217"/>
            <a:ext cx="2057401" cy="562845"/>
            <a:chOff x="5108270" y="2380976"/>
            <a:chExt cx="2057401" cy="562845"/>
          </a:xfrm>
        </p:grpSpPr>
        <p:sp>
          <p:nvSpPr>
            <p:cNvPr id="24" name="Oval 23"/>
            <p:cNvSpPr/>
            <p:nvPr/>
          </p:nvSpPr>
          <p:spPr>
            <a:xfrm>
              <a:off x="5700132" y="2841702"/>
              <a:ext cx="102119" cy="1021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08270" y="2380976"/>
              <a:ext cx="20574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90204" pitchFamily="34" charset="0"/>
                </a:rPr>
                <a:t>Mt. Carmel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105400" y="4922343"/>
            <a:ext cx="2209800" cy="487857"/>
            <a:chOff x="5108270" y="2841702"/>
            <a:chExt cx="2209800" cy="487857"/>
          </a:xfrm>
        </p:grpSpPr>
        <p:sp>
          <p:nvSpPr>
            <p:cNvPr id="29" name="Oval 28"/>
            <p:cNvSpPr/>
            <p:nvPr/>
          </p:nvSpPr>
          <p:spPr>
            <a:xfrm>
              <a:off x="5700132" y="2841702"/>
              <a:ext cx="102119" cy="1021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08270" y="2867894"/>
              <a:ext cx="220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90204" pitchFamily="34" charset="0"/>
                </a:rPr>
                <a:t>Beersheba</a:t>
              </a:r>
              <a:endPara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 rot="16740000">
            <a:off x="5527339" y="2882398"/>
            <a:ext cx="1249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104 miles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20000" flipV="1">
            <a:off x="6205520" y="1755191"/>
            <a:ext cx="158591" cy="103049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-300000" flipH="1">
            <a:off x="5810141" y="3914755"/>
            <a:ext cx="244045" cy="93281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19-20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76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19-20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23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Cor. 1:8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we do not want you to be ignorant, brethren, of our trouble which came to us in Asia: that we were burdened beyond measure, above strength, so that we despaired even of life.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19-20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90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26:37-38 ~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took with Him Peter and the two sons of Zebedee, and He began to be sorrowful and deeply distressed.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He said to them,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“My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soul is exceedingly sorrowful, even to death. Stay here and watch with Me.”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19-20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692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19-20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31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ing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ings">
      <a:majorFont>
        <a:latin typeface="MaidenWord"/>
        <a:ea typeface=""/>
        <a:cs typeface=""/>
      </a:majorFont>
      <a:minorFont>
        <a:latin typeface="MaidenWor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aidenWord" panose="000004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ings.potx" id="{66D17BD1-C6E7-4FF0-9D6D-56934ED5EE5B}" vid="{DE0AA5EA-81AB-4992-8BE1-95F5B3A4E84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Kings</Template>
  <TotalTime>1980</TotalTime>
  <Words>249</Words>
  <Application>Microsoft Office PowerPoint</Application>
  <PresentationFormat>On-screen Show (4:3)</PresentationFormat>
  <Paragraphs>33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Times New Roman</vt:lpstr>
      <vt:lpstr>Arial Black</vt:lpstr>
      <vt:lpstr>MaidenWord</vt:lpstr>
      <vt:lpstr>Mitzvah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24</cp:revision>
  <dcterms:created xsi:type="dcterms:W3CDTF">2014-08-26T20:02:06Z</dcterms:created>
  <dcterms:modified xsi:type="dcterms:W3CDTF">2014-09-03T21:51:42Z</dcterms:modified>
</cp:coreProperties>
</file>